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4630400" cy="8229600"/>
  <p:notesSz cx="8229600" cy="14630400"/>
  <p:embeddedFontLst>
    <p:embeddedFont>
      <p:font typeface="Montserrat"/>
      <p:regular r:id="rId26"/>
    </p:embeddedFont>
    <p:embeddedFont>
      <p:font typeface="Montserrat"/>
      <p:regular r:id="rId27"/>
    </p:embeddedFont>
    <p:embeddedFont>
      <p:font typeface="Montserrat"/>
      <p:regular r:id="rId28"/>
    </p:embeddedFont>
    <p:embeddedFont>
      <p:font typeface="Montserrat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26" Type="http://schemas.openxmlformats.org/officeDocument/2006/relationships/font" Target="fonts/font1.fntdata"/><Relationship Id="rId27" Type="http://schemas.openxmlformats.org/officeDocument/2006/relationships/font" Target="fonts/font2.fntdata"/><Relationship Id="rId28" Type="http://schemas.openxmlformats.org/officeDocument/2006/relationships/font" Target="fonts/font3.fntdata"/><Relationship Id="rId29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016-1.png>
</file>

<file path=ppt/media/image-1017-1.png>
</file>

<file path=ppt/media/image-1018-1.png>
</file>

<file path=ppt/media/image-1019-1.png>
</file>

<file path=ppt/media/image-1020-1.png>
</file>

<file path=ppt/media/image-11-1.png>
</file>

<file path=ppt/media/image-12-1.png>
</file>

<file path=ppt/media/image-13-1.png>
</file>

<file path=ppt/media/image-14-1.png>
</file>

<file path=ppt/media/image-15-1.png>
</file>

<file path=ppt/media/image-15-2.png>
</file>

<file path=ppt/media/image-15-3.png>
</file>

<file path=ppt/media/image-15-4.png>
</file>

<file path=ppt/media/image-16-1.png>
</file>

<file path=ppt/media/image-16-2.png>
</file>

<file path=ppt/media/image-16-3.png>
</file>

<file path=ppt/media/image-16-4.png>
</file>

<file path=ppt/media/image-17-1.png>
</file>

<file path=ppt/media/image-18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3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3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3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8-1.png"/><Relationship Id="rId3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9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0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slideLayout" Target="../slideLayouts/slideLayout16.xml"/><Relationship Id="rId6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4" Type="http://schemas.openxmlformats.org/officeDocument/2006/relationships/image" Target="../media/image-16-4.png"/><Relationship Id="rId5" Type="http://schemas.openxmlformats.org/officeDocument/2006/relationships/slideLayout" Target="../slideLayouts/slideLayout17.xml"/><Relationship Id="rId6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8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9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hyperlink" Target="https://qupath.readthedocs.io/" TargetMode="External"/><Relationship Id="rId2" Type="http://schemas.openxmlformats.org/officeDocument/2006/relationships/hyperlink" Target="https://imagej.net/" TargetMode="External"/><Relationship Id="rId3" Type="http://schemas.openxmlformats.org/officeDocument/2006/relationships/slideLayout" Target="../slideLayouts/slideLayout20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4262080"/>
            <a:ext cx="129028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Annotation of Pathological Images using Fiji and QuPath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6034802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explores computational techniques in digital pathology.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6682621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Sangeeth Varma S V, B Sc Biology (Hons.) 3rd year student, Banaras Hindu University.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3798" y="2669619"/>
            <a:ext cx="7424737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 2: Importing Images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63798" y="3741063"/>
            <a:ext cx="6328053" cy="1818918"/>
          </a:xfrm>
          <a:prstGeom prst="roundRect">
            <a:avLst>
              <a:gd name="adj" fmla="val 2036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1110615" y="3987879"/>
            <a:ext cx="285130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Supported Formats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10615" y="4486513"/>
            <a:ext cx="583442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.svs, .tiff, .ndpi compatible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110615" y="4942999"/>
            <a:ext cx="583442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Flexible import options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7438668" y="3741063"/>
            <a:ext cx="6328053" cy="1818918"/>
          </a:xfrm>
          <a:prstGeom prst="roundRect">
            <a:avLst>
              <a:gd name="adj" fmla="val 2036"/>
            </a:avLst>
          </a:prstGeom>
          <a:solidFill>
            <a:srgbClr val="F2EEEE"/>
          </a:solidFill>
          <a:ln/>
        </p:spPr>
      </p:sp>
      <p:sp>
        <p:nvSpPr>
          <p:cNvPr id="10" name="Text 7"/>
          <p:cNvSpPr/>
          <p:nvPr/>
        </p:nvSpPr>
        <p:spPr>
          <a:xfrm>
            <a:off x="7685484" y="3987879"/>
            <a:ext cx="2867025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Large File Handling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685484" y="4486513"/>
            <a:ext cx="583442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Pyramid format enables efficient viewing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685484" y="4942999"/>
            <a:ext cx="583442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Improves performance on large whole slide images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674620"/>
            <a:ext cx="428136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 3: Annotation in QuPath</a:t>
            </a:r>
            <a:endParaRPr lang="en-US" sz="2200" dirty="0"/>
          </a:p>
        </p:txBody>
      </p:sp>
      <p:sp>
        <p:nvSpPr>
          <p:cNvPr id="4" name="Shape 1"/>
          <p:cNvSpPr/>
          <p:nvPr/>
        </p:nvSpPr>
        <p:spPr>
          <a:xfrm>
            <a:off x="863798" y="3302913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973217" y="3370243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65923" y="3395424"/>
            <a:ext cx="2751892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Manual and automatic annotation for detailed labeling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726305" y="3302913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4835723" y="3370243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5528429" y="3395424"/>
            <a:ext cx="2751892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Hierarchical object detection organizes tissue and cells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4999553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973217" y="5066883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665923" y="5092065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Classifiers differentiate diverse tissue structures accurately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97412"/>
            <a:ext cx="6642854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 4: Exporting Data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355175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Export annotations as masks or GeoJSON files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2811661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Seamless integration with Fiji for advanced analysis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268147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Facilitates accurate data transfer across tools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3724632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Prepares datasets for AI model training and validation</a:t>
            </a:r>
            <a:endParaRPr lang="en-US" sz="19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3929" y="2546509"/>
            <a:ext cx="6150293" cy="420802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97412"/>
            <a:ext cx="711124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 5: Processing in Fiji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355175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Apply filters and image enhancements to improve clarity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181826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Measure intensities and morphological features precisely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008477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macros to automate batch processing efficiently</a:t>
            </a:r>
            <a:endParaRPr lang="en-US" sz="19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3929" y="2546509"/>
            <a:ext cx="6150293" cy="420802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97412"/>
            <a:ext cx="8056364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 6: Dataset Preparation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515672"/>
            <a:ext cx="4048601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Organizing Annotated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3113127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Carefully structure exported annotations for smooth integration.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100274"/>
            <a:ext cx="382428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Formatting for AI Training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63798" y="4697730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Prepare data in formats compatible with models like U-Net.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289947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step ensures accurate and efficient model learning.</a:t>
            </a:r>
            <a:endParaRPr lang="en-US" sz="19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3929" y="2546509"/>
            <a:ext cx="6150293" cy="420802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3798" y="1357670"/>
            <a:ext cx="746176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Challenges in Annotation</a:t>
            </a:r>
            <a:endParaRPr lang="en-US" sz="44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2429113"/>
            <a:ext cx="1234083" cy="148089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468047" y="2675930"/>
            <a:ext cx="312193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Inconsistent Staining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468047" y="3174563"/>
            <a:ext cx="11298555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Variability in staining and sample preparation affects consistency</a:t>
            </a:r>
            <a:endParaRPr lang="en-US" sz="19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3910013"/>
            <a:ext cx="1234083" cy="148089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468047" y="4156829"/>
            <a:ext cx="368212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Subjective Interpretation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468047" y="4655463"/>
            <a:ext cx="11298555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Subjective interpretation of tissue structures leads to discrepancies</a:t>
            </a:r>
            <a:endParaRPr lang="en-US" sz="19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5390912"/>
            <a:ext cx="1234083" cy="148089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468047" y="563772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Time-Consuming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468047" y="6136362"/>
            <a:ext cx="11298555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Manual annotation is time-intensive and demands high expertise</a:t>
            </a:r>
            <a:endParaRPr lang="en-US" sz="19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3798" y="1357670"/>
            <a:ext cx="8371523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Solutions and Best Practices</a:t>
            </a:r>
            <a:endParaRPr lang="en-US" sz="44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2429113"/>
            <a:ext cx="1234083" cy="148089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468047" y="2675930"/>
            <a:ext cx="944451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Implement semi-automated annotation tools to boost efficiency</a:t>
            </a:r>
            <a:endParaRPr lang="en-US" sz="2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3910013"/>
            <a:ext cx="1234083" cy="14808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047" y="4156829"/>
            <a:ext cx="996969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Establish consistent labeling guidelines for accuracy and uniformity</a:t>
            </a:r>
            <a:endParaRPr lang="en-US" sz="22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5390912"/>
            <a:ext cx="1234083" cy="148089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468047" y="5637728"/>
            <a:ext cx="892778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Encourage team-based review to improve annotation quality</a:t>
            </a:r>
            <a:endParaRPr lang="en-US" sz="22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3798" y="2712720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Future Scope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63798" y="3784163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1110615" y="4030980"/>
            <a:ext cx="312003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Enhance Automation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10615" y="4529614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Integration with deep learning pipelines to enhance automation.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46965" y="3784163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5493782" y="4030980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Improve Efficiency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93782" y="4529614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of active learning to improve annotation efficiency.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9630132" y="3784163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9876949" y="4030980"/>
            <a:ext cx="288190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Community Benefit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76949" y="4529614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Development of public annotated datasets for community benefit.</a:t>
            </a:r>
            <a:endParaRPr lang="en-US" sz="19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4033361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535162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Critical Role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63798" y="5949077"/>
            <a:ext cx="389894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Annotation enables meaningful computational analysis of pathology images.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5372576" y="535162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Powerful Tools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372576" y="5949077"/>
            <a:ext cx="389894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Fiji and QuPath provide accessible, standardized image annotation solutions.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881354" y="535162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Future Impact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81354" y="5949077"/>
            <a:ext cx="389894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These platforms fuel AI-driven diagnostics and enhance research capabilities.</a:t>
            </a:r>
            <a:endParaRPr lang="en-US" sz="19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360533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References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555444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 references provide foundational knowledge for image annotation in pathology.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4203263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Bankhead et al. (2017)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discuss advanced analysis methods in Scientific Reports.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851083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Schindelin et al. (2012)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detail Fiji/ImageJ’s capabilities in Nature Methods.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498902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Official documentation offers practical guidance: </a:t>
            </a:r>
            <a:pPr algn="l" indent="0" marL="0">
              <a:lnSpc>
                <a:spcPts val="2900"/>
              </a:lnSpc>
              <a:buNone/>
            </a:pPr>
            <a:r>
              <a:rPr lang="en-US" sz="1900" u="sng" dirty="0">
                <a:solidFill>
                  <a:srgbClr val="2D2E34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QuPath Docs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and </a:t>
            </a:r>
            <a:pPr algn="l" indent="0" marL="0">
              <a:lnSpc>
                <a:spcPts val="2900"/>
              </a:lnSpc>
              <a:buNone/>
            </a:pPr>
            <a:r>
              <a:rPr lang="en-US" sz="1900" u="sng" dirty="0">
                <a:solidFill>
                  <a:srgbClr val="2D2E34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Fiji/ImageJ Docs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557457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Introduction to Image Annotation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50198" y="3330178"/>
            <a:ext cx="3584853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97015" y="357699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Importance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97015" y="4075628"/>
            <a:ext cx="309122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Essential for diagnostics and research accuracy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868" y="3330178"/>
            <a:ext cx="3584853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428684" y="357699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8684" y="4075628"/>
            <a:ext cx="309122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Supports AI model training and validation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198" y="5309592"/>
            <a:ext cx="7416403" cy="1362432"/>
          </a:xfrm>
          <a:prstGeom prst="roundRect">
            <a:avLst>
              <a:gd name="adj" fmla="val 2718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6597015" y="555640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Tools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97015" y="6055043"/>
            <a:ext cx="692277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Uses Fiji and QuPath for annotation workflows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9958" y="664250"/>
            <a:ext cx="7456884" cy="13694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Challenges in Pathology Image Analysis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29958" y="2395180"/>
            <a:ext cx="542211" cy="542211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7113151" y="2477929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Time-Consuming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113151" y="2964775"/>
            <a:ext cx="667369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Manual slide analysis delays results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9958" y="3808214"/>
            <a:ext cx="542211" cy="542211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113151" y="3890963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Subjectivity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113151" y="4377809"/>
            <a:ext cx="667369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 inter-observer variability affects consistency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9958" y="5221248"/>
            <a:ext cx="542211" cy="542211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7113151" y="5303996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Standardization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113151" y="5790843"/>
            <a:ext cx="667369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Need for reproducible annotation protocols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6329958" y="6634282"/>
            <a:ext cx="542211" cy="542211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7113151" y="6717030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Scarcity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13151" y="7203877"/>
            <a:ext cx="667369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Limited annotated datasets for AI training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646402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Objectives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198" y="3717846"/>
            <a:ext cx="566618" cy="56661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198" y="4531281"/>
            <a:ext cx="2266474" cy="1051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Develop Annotation Workflow</a:t>
            </a:r>
            <a:endParaRPr lang="en-US" sz="22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5163" y="3717846"/>
            <a:ext cx="566618" cy="56661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25163" y="4531281"/>
            <a:ext cx="2266474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Utilize Open-Source Tools</a:t>
            </a:r>
            <a:endParaRPr lang="en-US" sz="22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0128" y="3717846"/>
            <a:ext cx="566618" cy="56661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00128" y="4531281"/>
            <a:ext cx="2266474" cy="1051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Support AI Model Development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1297" y="668774"/>
            <a:ext cx="5527834" cy="690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Overall Strategy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297" y="1724501"/>
            <a:ext cx="1216104" cy="14593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32209" y="1967627"/>
            <a:ext cx="2763917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Annotate Images</a:t>
            </a:r>
            <a:endParaRPr lang="en-US" sz="21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97" y="3183850"/>
            <a:ext cx="1216104" cy="145934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432209" y="3426976"/>
            <a:ext cx="3329226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Export ROIs and Masks</a:t>
            </a:r>
            <a:endParaRPr lang="en-US" sz="21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297" y="4643199"/>
            <a:ext cx="1216104" cy="145934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432209" y="4886325"/>
            <a:ext cx="3978831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Train Segmentation Models</a:t>
            </a:r>
            <a:endParaRPr lang="en-US" sz="21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297" y="6102548"/>
            <a:ext cx="1216104" cy="1459349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432209" y="6345674"/>
            <a:ext cx="2844165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Iterate for Accuracy</a:t>
            </a:r>
            <a:endParaRPr lang="en-US" sz="2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921323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Fiji Tool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3798" y="499276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665923" y="5077539"/>
            <a:ext cx="328731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Open-Source Platform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65923" y="5576173"/>
            <a:ext cx="5495092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Widely used for image analysis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7469505" y="499276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8271629" y="507753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ROI Tools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271629" y="5576173"/>
            <a:ext cx="5495092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Precise region selection and editing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6439972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665923" y="6524744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Plugin Support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65923" y="7023378"/>
            <a:ext cx="5495092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Extensible for diverse analysis needs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7469505" y="6439972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8271629" y="6524744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Macro Scripting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271629" y="7023378"/>
            <a:ext cx="5495092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Automates repetitive tasks efficiently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931426"/>
            <a:ext cx="6558082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QuPath Tool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3798" y="2002869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665923" y="2087642"/>
            <a:ext cx="307395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Whole Slide Imaging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65923" y="2586276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Optimized for large pathology slides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3798" y="3450074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665923" y="3534847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Annotation Tools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65923" y="4033480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Intuitive drawing and labeling features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4897279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665923" y="4982051"/>
            <a:ext cx="301954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Object Classification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65923" y="5480685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Enables cell and tissue classification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863798" y="6344483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1665923" y="6429256"/>
            <a:ext cx="3136821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Scripting Capabilities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65923" y="6927890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Facilitates customized workflows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033468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Image Annotation Workflow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4053007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Image Acquisition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63798" y="4650462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Import to QuPath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63798" y="5247918"/>
            <a:ext cx="3407093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Annotate Regions/Cells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80729" y="4053007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Export ROIs/Masks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80729" y="4650462"/>
            <a:ext cx="3407093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Fiji Processing (Optional)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80729" y="5598557"/>
            <a:ext cx="2950012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Dataset Preparation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330291"/>
            <a:ext cx="7373660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Step 1: Image Acquisition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364855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Sources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63798" y="4246007"/>
            <a:ext cx="34070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Whole slide scanners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4702493"/>
            <a:ext cx="34070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Microscope digital cameras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80729" y="364855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Focus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80729" y="4246007"/>
            <a:ext cx="34070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 resolution preserves detail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880729" y="5072658"/>
            <a:ext cx="34070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Image quality affects analysis accuracy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2025-05-05T15:47:09Z</dcterms:created>
  <dcterms:modified xsi:type="dcterms:W3CDTF">2025-05-05T15:47:09Z</dcterms:modified>
</cp:coreProperties>
</file>